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</p:sldIdLst>
  <p:sldSz cy="6858000" cx="9144000"/>
  <p:notesSz cx="6858000" cy="9144000"/>
  <p:embeddedFontLst>
    <p:embeddedFont>
      <p:font typeface="Ubuntu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5" roundtripDataSignature="AMtx7mhvvv43G5qrfdiC4V7U8vdYBioL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font" Target="fonts/Ubuntu-bold.fntdata"/><Relationship Id="rId21" Type="http://schemas.openxmlformats.org/officeDocument/2006/relationships/font" Target="fonts/Ubuntu-regular.fntdata"/><Relationship Id="rId24" Type="http://schemas.openxmlformats.org/officeDocument/2006/relationships/font" Target="fonts/Ubuntu-boldItalic.fntdata"/><Relationship Id="rId23" Type="http://schemas.openxmlformats.org/officeDocument/2006/relationships/font" Target="fonts/Ubuntu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5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0" name="Google Shape;210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4" name="Google Shape;224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2" name="Google Shape;232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5" name="Google Shape;145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18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8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7" name="Google Shape;17;p1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2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7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2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8"/>
          <p:cNvSpPr txBox="1"/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8"/>
          <p:cNvSpPr txBox="1"/>
          <p:nvPr>
            <p:ph idx="1" type="body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2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9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1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0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0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9" name="Google Shape;29;p2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1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21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2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2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2" name="Google Shape;42;p22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22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4" name="Google Shape;44;p22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2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2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5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5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0" name="Google Shape;60;p25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1" name="Google Shape;61;p2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6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6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26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8" name="Google Shape;68;p2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88" y="366"/>
            <a:ext cx="9143024" cy="685726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7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p17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1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2" name="Google Shape;12;p17"/>
          <p:cNvSpPr/>
          <p:nvPr/>
        </p:nvSpPr>
        <p:spPr>
          <a:xfrm>
            <a:off x="466165" y="383056"/>
            <a:ext cx="8220635" cy="611635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Relationship Id="rId4" Type="http://schemas.openxmlformats.org/officeDocument/2006/relationships/image" Target="../media/image9.jpg"/><Relationship Id="rId5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ec.europa.eu/info/funding-tenders/opportunities/portal/screen/home" TargetMode="External"/><Relationship Id="rId4" Type="http://schemas.openxmlformats.org/officeDocument/2006/relationships/hyperlink" Target="https://ec.europa.eu/info/funding-tenders/opportunities/portal/screen/opportunities/topic-details/erasmus-jmo-2024-module?closed=true&amp;programmePeriod=2021%20-%202027&amp;frameworkProgramme=43353764&amp;pageNumber=3" TargetMode="External"/><Relationship Id="rId5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5.png"/><Relationship Id="rId8" Type="http://schemas.openxmlformats.org/officeDocument/2006/relationships/image" Target="../media/image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png"/><Relationship Id="rId4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erasmusplus.org.ua/opportunities/mozhlyvosti-dlya-organizaczij/napryam-zhan-mone/" TargetMode="External"/><Relationship Id="rId4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erasmusplus.org.ua/opportunities/mozhlyvosti-dlya-organizaczij/napryam-zhan-mone/" TargetMode="External"/><Relationship Id="rId4" Type="http://schemas.openxmlformats.org/officeDocument/2006/relationships/hyperlink" Target="https://erasmus-plus.ec.europa.eu/programme-guide/part-b/jean-monnet-actions" TargetMode="External"/><Relationship Id="rId5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"/>
          <p:cNvSpPr txBox="1"/>
          <p:nvPr>
            <p:ph type="ctrTitle"/>
          </p:nvPr>
        </p:nvSpPr>
        <p:spPr>
          <a:xfrm>
            <a:off x="1082777" y="1928486"/>
            <a:ext cx="7297270" cy="2811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F9D"/>
              </a:buClr>
              <a:buSzPts val="2800"/>
              <a:buFont typeface="Calibri"/>
              <a:buNone/>
            </a:pPr>
            <a:r>
              <a:rPr b="1" lang="ru-RU" sz="2800">
                <a:solidFill>
                  <a:srgbClr val="006F9D"/>
                </a:solidFill>
                <a:latin typeface="Calibri"/>
                <a:ea typeface="Calibri"/>
                <a:cs typeface="Calibri"/>
                <a:sym typeface="Calibri"/>
              </a:rPr>
              <a:t>ПРЕЗЕНТАЦІЯ ПРОЕКТУ </a:t>
            </a:r>
            <a:br>
              <a:rPr b="1" lang="ru-RU" sz="2800">
                <a:solidFill>
                  <a:srgbClr val="006F9D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ru-RU" sz="2800">
                <a:solidFill>
                  <a:srgbClr val="006F9D"/>
                </a:solidFill>
                <a:latin typeface="Calibri"/>
                <a:ea typeface="Calibri"/>
                <a:cs typeface="Calibri"/>
                <a:sym typeface="Calibri"/>
              </a:rPr>
              <a:t>Модуль Жан Моне GreenFinEDU</a:t>
            </a:r>
            <a:br>
              <a:rPr b="1" lang="ru-RU" sz="2400">
                <a:solidFill>
                  <a:srgbClr val="2A2F4D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1" lang="ru-RU" sz="2400">
                <a:solidFill>
                  <a:srgbClr val="2A2F4D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ru-RU" sz="2400">
                <a:solidFill>
                  <a:srgbClr val="2A2F4D"/>
                </a:solidFill>
                <a:latin typeface="Calibri"/>
                <a:ea typeface="Calibri"/>
                <a:cs typeface="Calibri"/>
                <a:sym typeface="Calibri"/>
              </a:rPr>
              <a:t>«Європейська зелена політика та сталі фінанси: адаптація випускників українських університетів до роботи на ринку праці в умовах переходу до сталої економіки»</a:t>
            </a:r>
            <a:endParaRPr b="1" sz="2400">
              <a:solidFill>
                <a:srgbClr val="2A2F4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/>
          <p:cNvSpPr txBox="1"/>
          <p:nvPr>
            <p:ph idx="1" type="subTitle"/>
          </p:nvPr>
        </p:nvSpPr>
        <p:spPr>
          <a:xfrm>
            <a:off x="1082777" y="5573759"/>
            <a:ext cx="7454684" cy="448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F9D"/>
              </a:buClr>
              <a:buSzPts val="2000"/>
              <a:buNone/>
            </a:pPr>
            <a:r>
              <a:rPr b="1" lang="ru-RU" sz="2000">
                <a:solidFill>
                  <a:srgbClr val="006F9D"/>
                </a:solidFill>
              </a:rPr>
              <a:t>Академія праці, соціальних відносин і туризму</a:t>
            </a:r>
            <a:endParaRPr b="1" sz="2000">
              <a:solidFill>
                <a:srgbClr val="006F9D"/>
              </a:solidFill>
            </a:endParaRPr>
          </a:p>
        </p:txBody>
      </p:sp>
      <p:grpSp>
        <p:nvGrpSpPr>
          <p:cNvPr id="89" name="Google Shape;89;p1"/>
          <p:cNvGrpSpPr/>
          <p:nvPr/>
        </p:nvGrpSpPr>
        <p:grpSpPr>
          <a:xfrm>
            <a:off x="1082777" y="232814"/>
            <a:ext cx="7071154" cy="964295"/>
            <a:chOff x="1082777" y="232814"/>
            <a:chExt cx="7071154" cy="964295"/>
          </a:xfrm>
        </p:grpSpPr>
        <p:pic>
          <p:nvPicPr>
            <p:cNvPr id="90" name="Google Shape;90;p1"/>
            <p:cNvPicPr preferRelativeResize="0"/>
            <p:nvPr/>
          </p:nvPicPr>
          <p:blipFill rotWithShape="1">
            <a:blip r:embed="rId3">
              <a:alphaModFix/>
            </a:blip>
            <a:srcRect b="14283" l="0" r="0" t="17498"/>
            <a:stretch/>
          </p:blipFill>
          <p:spPr>
            <a:xfrm>
              <a:off x="1082777" y="232814"/>
              <a:ext cx="1404391" cy="93476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1" name="Google Shape;91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973057" y="305209"/>
              <a:ext cx="711438" cy="78997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92" name="Google Shape;92;p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4156399" y="305209"/>
              <a:ext cx="3997532" cy="8919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93" name="Google Shape;93;p1"/>
          <p:cNvSpPr txBox="1"/>
          <p:nvPr/>
        </p:nvSpPr>
        <p:spPr>
          <a:xfrm>
            <a:off x="1151434" y="5923622"/>
            <a:ext cx="7454684" cy="448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2C2D"/>
              </a:buClr>
              <a:buSzPts val="2000"/>
              <a:buFont typeface="Arial"/>
              <a:buNone/>
            </a:pPr>
            <a:r>
              <a:rPr b="1" i="0" lang="ru-RU" sz="2000" u="none" cap="none" strike="noStrike">
                <a:solidFill>
                  <a:srgbClr val="2E2C2D"/>
                </a:solidFill>
                <a:latin typeface="Calibri"/>
                <a:ea typeface="Calibri"/>
                <a:cs typeface="Calibri"/>
                <a:sym typeface="Calibri"/>
              </a:rPr>
              <a:t>27 грудня 2023 року</a:t>
            </a:r>
            <a:endParaRPr b="1" i="0" sz="2000" u="none" cap="none" strike="noStrike">
              <a:solidFill>
                <a:srgbClr val="2E2C2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3303858" y="4665563"/>
            <a:ext cx="311075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ru-RU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Номер проєкту 101126681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ЕРАЗМУС+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0"/>
          <p:cNvSpPr txBox="1"/>
          <p:nvPr>
            <p:ph type="title"/>
          </p:nvPr>
        </p:nvSpPr>
        <p:spPr>
          <a:xfrm>
            <a:off x="628650" y="365126"/>
            <a:ext cx="7886700" cy="8182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F9D"/>
              </a:buClr>
              <a:buSzPts val="4000"/>
              <a:buFont typeface="Calibri"/>
              <a:buNone/>
            </a:pPr>
            <a:r>
              <a:rPr b="1" lang="ru-RU" sz="4000">
                <a:solidFill>
                  <a:srgbClr val="006F9D"/>
                </a:solidFill>
                <a:latin typeface="Calibri"/>
                <a:ea typeface="Calibri"/>
                <a:cs typeface="Calibri"/>
                <a:sym typeface="Calibri"/>
              </a:rPr>
              <a:t>Модуль Жан Моне GreenFinEDU</a:t>
            </a:r>
            <a:endParaRPr/>
          </a:p>
        </p:txBody>
      </p:sp>
      <p:sp>
        <p:nvSpPr>
          <p:cNvPr id="176" name="Google Shape;176;p10"/>
          <p:cNvSpPr txBox="1"/>
          <p:nvPr>
            <p:ph idx="1" type="body"/>
          </p:nvPr>
        </p:nvSpPr>
        <p:spPr>
          <a:xfrm>
            <a:off x="628649" y="1431177"/>
            <a:ext cx="8067115" cy="47992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40000" lnSpcReduction="20000"/>
          </a:bodyPr>
          <a:lstStyle/>
          <a:p>
            <a:pPr indent="-22860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ru-RU" sz="5000"/>
              <a:t>Макс. розмір гранту: </a:t>
            </a:r>
            <a:r>
              <a:rPr lang="ru-RU" sz="5000"/>
              <a:t>35 000 євро (складає 75% бюджету проєкту). Співфінансування: 25%.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ru-RU" sz="5000"/>
              <a:t>Куди подавати проєктну заявку? </a:t>
            </a:r>
            <a:r>
              <a:rPr lang="ru-RU" sz="5000"/>
              <a:t>Онлайн до Європейського виконавчого агентства з питань освіти та культури (ЕАСЕА) в Брюсселі через Портал Funding&amp;tender opportunities: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4500" u="sng">
                <a:solidFill>
                  <a:schemeClr val="hlink"/>
                </a:solidFill>
                <a:hlinkClick r:id="rId3"/>
              </a:rPr>
              <a:t>https://ec.europa.eu/info/funding-tenders/opportunities/portal/screen/home</a:t>
            </a:r>
            <a:endParaRPr sz="4500"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ru-RU" sz="5000"/>
              <a:t>Коли подавати?</a:t>
            </a:r>
            <a:r>
              <a:rPr lang="ru-RU" sz="5000"/>
              <a:t> 1 лютого 2024 р. 17:00:00 (за Брюссельським часом).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ru-RU" sz="5000"/>
              <a:t>Посилання на конкурсну програму: </a:t>
            </a:r>
            <a:r>
              <a:rPr lang="ru-RU" sz="5000"/>
              <a:t>Call ID: ERASMUS-JMO-2024-MODULE на Funding&amp;Tender opportunities: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4000" u="sng">
                <a:solidFill>
                  <a:schemeClr val="hlink"/>
                </a:solidFill>
                <a:hlinkClick r:id="rId4"/>
              </a:rPr>
              <a:t>https://ec.europa.eu/info/funding-tenders/opportunities/portal/screen/opportunities/topic-details/erasmus-jmo-2024-module?closed=true&amp;programmePeriod=2021%20-%202027&amp;frameworkProgramme=43353764&amp;pageNumber=3</a:t>
            </a:r>
            <a:endParaRPr sz="4000"/>
          </a:p>
          <a:p>
            <a:pPr indent="-15494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900"/>
          </a:p>
          <a:p>
            <a:pPr indent="-15748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pic>
        <p:nvPicPr>
          <p:cNvPr id="177" name="Google Shape;177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72565" y="6368663"/>
            <a:ext cx="3627434" cy="493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1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F9D"/>
              </a:buClr>
              <a:buSzPts val="4000"/>
              <a:buFont typeface="Calibri"/>
              <a:buNone/>
            </a:pPr>
            <a:r>
              <a:rPr b="1" lang="ru-RU" sz="4000">
                <a:solidFill>
                  <a:srgbClr val="006F9D"/>
                </a:solidFill>
                <a:latin typeface="Calibri"/>
                <a:ea typeface="Calibri"/>
                <a:cs typeface="Calibri"/>
                <a:sym typeface="Calibri"/>
              </a:rPr>
              <a:t>Команда проєкту GreenFinEDU</a:t>
            </a:r>
            <a:endParaRPr/>
          </a:p>
        </p:txBody>
      </p:sp>
      <p:grpSp>
        <p:nvGrpSpPr>
          <p:cNvPr id="183" name="Google Shape;183;p11"/>
          <p:cNvGrpSpPr/>
          <p:nvPr/>
        </p:nvGrpSpPr>
        <p:grpSpPr>
          <a:xfrm>
            <a:off x="628650" y="1825625"/>
            <a:ext cx="7886699" cy="4351338"/>
            <a:chOff x="0" y="0"/>
            <a:chExt cx="7886699" cy="4351338"/>
          </a:xfrm>
        </p:grpSpPr>
        <p:sp>
          <p:nvSpPr>
            <p:cNvPr id="184" name="Google Shape;184;p11"/>
            <p:cNvSpPr/>
            <p:nvPr/>
          </p:nvSpPr>
          <p:spPr>
            <a:xfrm>
              <a:off x="0" y="0"/>
              <a:ext cx="1540371" cy="4351338"/>
            </a:xfrm>
            <a:prstGeom prst="roundRect">
              <a:avLst>
                <a:gd fmla="val 10000" name="adj"/>
              </a:avLst>
            </a:prstGeom>
            <a:solidFill>
              <a:srgbClr val="006F9D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11"/>
            <p:cNvSpPr txBox="1"/>
            <p:nvPr/>
          </p:nvSpPr>
          <p:spPr>
            <a:xfrm>
              <a:off x="0" y="1740535"/>
              <a:ext cx="1540371" cy="1740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3775" lIns="113775" spcFirstLastPara="1" rIns="113775" wrap="square" tIns="113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ru-RU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Гуляєва Людмила,  автор проєкту, Академічний координатор проєкту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11"/>
            <p:cNvSpPr/>
            <p:nvPr/>
          </p:nvSpPr>
          <p:spPr>
            <a:xfrm>
              <a:off x="46211" y="261080"/>
              <a:ext cx="1447948" cy="1448995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 b="0" l="0" r="0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11"/>
            <p:cNvSpPr/>
            <p:nvPr/>
          </p:nvSpPr>
          <p:spPr>
            <a:xfrm>
              <a:off x="1586582" y="0"/>
              <a:ext cx="1540371" cy="4351338"/>
            </a:xfrm>
            <a:prstGeom prst="roundRect">
              <a:avLst>
                <a:gd fmla="val 10000" name="adj"/>
              </a:avLst>
            </a:prstGeom>
            <a:solidFill>
              <a:srgbClr val="006F9D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11"/>
            <p:cNvSpPr txBox="1"/>
            <p:nvPr/>
          </p:nvSpPr>
          <p:spPr>
            <a:xfrm>
              <a:off x="1586582" y="1740535"/>
              <a:ext cx="1540371" cy="1740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3775" lIns="113775" spcFirstLastPara="1" rIns="113775" wrap="square" tIns="113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ru-RU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Чорнодід Ігор, член комади, АПСВТ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11"/>
            <p:cNvSpPr/>
            <p:nvPr/>
          </p:nvSpPr>
          <p:spPr>
            <a:xfrm>
              <a:off x="1632793" y="261080"/>
              <a:ext cx="1447948" cy="1448995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 b="-999" l="0" r="0" t="-999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" name="Google Shape;190;p11"/>
            <p:cNvSpPr/>
            <p:nvPr/>
          </p:nvSpPr>
          <p:spPr>
            <a:xfrm>
              <a:off x="3173164" y="0"/>
              <a:ext cx="1540371" cy="4351338"/>
            </a:xfrm>
            <a:prstGeom prst="roundRect">
              <a:avLst>
                <a:gd fmla="val 10000" name="adj"/>
              </a:avLst>
            </a:prstGeom>
            <a:solidFill>
              <a:srgbClr val="006F9D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11"/>
            <p:cNvSpPr txBox="1"/>
            <p:nvPr/>
          </p:nvSpPr>
          <p:spPr>
            <a:xfrm>
              <a:off x="3173164" y="1740535"/>
              <a:ext cx="1540371" cy="1740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3775" lIns="113775" spcFirstLastPara="1" rIns="113775" wrap="square" tIns="113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ru-RU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Ткаченко Яніна, член команди, АПСВТ 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11"/>
            <p:cNvSpPr/>
            <p:nvPr/>
          </p:nvSpPr>
          <p:spPr>
            <a:xfrm>
              <a:off x="3219375" y="261080"/>
              <a:ext cx="1447948" cy="1448995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 b="-4998" l="0" r="0" t="-4999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" name="Google Shape;193;p11"/>
            <p:cNvSpPr/>
            <p:nvPr/>
          </p:nvSpPr>
          <p:spPr>
            <a:xfrm>
              <a:off x="4759746" y="0"/>
              <a:ext cx="1540371" cy="4351338"/>
            </a:xfrm>
            <a:prstGeom prst="roundRect">
              <a:avLst>
                <a:gd fmla="val 10000" name="adj"/>
              </a:avLst>
            </a:prstGeom>
            <a:solidFill>
              <a:srgbClr val="006F9D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11"/>
            <p:cNvSpPr txBox="1"/>
            <p:nvPr/>
          </p:nvSpPr>
          <p:spPr>
            <a:xfrm>
              <a:off x="4759746" y="1740535"/>
              <a:ext cx="1540371" cy="1740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3775" lIns="113775" spcFirstLastPara="1" rIns="113775" wrap="square" tIns="113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ru-RU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Макаренко Інна, член команди, Сумський державний університет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11"/>
            <p:cNvSpPr/>
            <p:nvPr/>
          </p:nvSpPr>
          <p:spPr>
            <a:xfrm>
              <a:off x="4805957" y="261080"/>
              <a:ext cx="1447948" cy="1448995"/>
            </a:xfrm>
            <a:prstGeom prst="ellipse">
              <a:avLst/>
            </a:prstGeom>
            <a:blipFill rotWithShape="1">
              <a:blip r:embed="rId6">
                <a:alphaModFix/>
              </a:blip>
              <a:stretch>
                <a:fillRect b="-24998" l="0" r="0" t="-24998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" name="Google Shape;196;p11"/>
            <p:cNvSpPr/>
            <p:nvPr/>
          </p:nvSpPr>
          <p:spPr>
            <a:xfrm>
              <a:off x="6346328" y="0"/>
              <a:ext cx="1540371" cy="4351338"/>
            </a:xfrm>
            <a:prstGeom prst="roundRect">
              <a:avLst>
                <a:gd fmla="val 10000" name="adj"/>
              </a:avLst>
            </a:prstGeom>
            <a:solidFill>
              <a:srgbClr val="006F9D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" name="Google Shape;197;p11"/>
            <p:cNvSpPr txBox="1"/>
            <p:nvPr/>
          </p:nvSpPr>
          <p:spPr>
            <a:xfrm>
              <a:off x="6346328" y="1740535"/>
              <a:ext cx="1540371" cy="17405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13775" lIns="113775" spcFirstLastPara="1" rIns="113775" wrap="square" tIns="1137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ru-RU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Головко Людмила, член команди, НУБіП України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11"/>
            <p:cNvSpPr/>
            <p:nvPr/>
          </p:nvSpPr>
          <p:spPr>
            <a:xfrm>
              <a:off x="6392540" y="261080"/>
              <a:ext cx="1447948" cy="1448995"/>
            </a:xfrm>
            <a:prstGeom prst="ellipse">
              <a:avLst/>
            </a:prstGeom>
            <a:blipFill rotWithShape="1">
              <a:blip r:embed="rId7">
                <a:alphaModFix/>
              </a:blip>
              <a:stretch>
                <a:fillRect b="0" l="-6998" r="-6999" t="0"/>
              </a:stretch>
            </a:blip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11"/>
            <p:cNvSpPr/>
            <p:nvPr/>
          </p:nvSpPr>
          <p:spPr>
            <a:xfrm>
              <a:off x="315467" y="3481070"/>
              <a:ext cx="7255764" cy="652700"/>
            </a:xfrm>
            <a:prstGeom prst="leftRightArrow">
              <a:avLst>
                <a:gd fmla="val 50000" name="adj1"/>
                <a:gd fmla="val 50000" name="adj2"/>
              </a:avLst>
            </a:prstGeom>
            <a:solidFill>
              <a:srgbClr val="B3CAE7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00" name="Google Shape;200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972565" y="6368663"/>
            <a:ext cx="3627434" cy="493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F9D"/>
              </a:buClr>
              <a:buSzPts val="3600"/>
              <a:buFont typeface="Calibri"/>
              <a:buNone/>
            </a:pPr>
            <a:r>
              <a:rPr b="1" lang="ru-RU" sz="3600">
                <a:solidFill>
                  <a:srgbClr val="006F9D"/>
                </a:solidFill>
                <a:latin typeface="Calibri"/>
                <a:ea typeface="Calibri"/>
                <a:cs typeface="Calibri"/>
                <a:sym typeface="Calibri"/>
              </a:rPr>
              <a:t>ЗАХОДИ ПРОЄКТУ: освітня складова.</a:t>
            </a:r>
            <a:endParaRPr b="1" sz="3600">
              <a:solidFill>
                <a:srgbClr val="006F9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55000" lnSpcReduction="20000"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ru-RU" sz="2900"/>
              <a:t>А. Створення та викладання 3 навчальних курсів: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ru-RU" sz="2900"/>
              <a:t>Поглиблений онлайн-курс «Європейська зелена угода: як зробити фінанси сталими?» </a:t>
            </a:r>
            <a:r>
              <a:rPr lang="ru-RU" sz="2900"/>
              <a:t>для  студентів бакалаврату (1-й цикл) та студентів магістратури (2-й цикл) </a:t>
            </a:r>
            <a:r>
              <a:rPr b="1" lang="ru-RU" sz="2900"/>
              <a:t>денної форми навчання АПСВТ</a:t>
            </a:r>
            <a:r>
              <a:rPr lang="ru-RU" sz="2900"/>
              <a:t>, 60 годин аудиторного навчання. Навчатимуться 75 студентів (25 студентів у 2023/2024 н.р., 25 студентів у 2024/2025 н.р., 25 студентів у 2025/2026 н.р.).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ru-RU" sz="2900"/>
              <a:t>Базовий інтенсивний курс «Європейська зелена угода: як зробити фінанси сталими?» </a:t>
            </a:r>
            <a:r>
              <a:rPr lang="ru-RU" sz="2900"/>
              <a:t>для  студентів бакалаврату (1-й цикл) та студентів магістратури (2-й цикл) </a:t>
            </a:r>
            <a:r>
              <a:rPr b="1" lang="ru-RU" sz="2900"/>
              <a:t>заочної форми </a:t>
            </a:r>
            <a:r>
              <a:rPr lang="ru-RU" sz="2900"/>
              <a:t>навчання АПСВТ, 26 годин аудиторного навчання. Навчатимуться 75 студентів (25 студентів у 2023/2024 н.р., 25 студентів у 2024/2025 н.р., 25 студентів у 2025/2026 н.р.).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ru-RU" sz="2900"/>
              <a:t>Літня школа «Європейська зелена політика та сталі фінанси: адаптація випускників українських університетів для роботи на ринку праці в умовах переходу до сталої економіки» </a:t>
            </a:r>
            <a:r>
              <a:rPr lang="ru-RU" sz="2900"/>
              <a:t>для викладачів, державних службовців, представників громадянського суспільства, 25 годин аудиторного навчання. Навчатимуться 90 осіб (30 осіб у 2023/2024 н.р., 30 осіб у 2024/2025 н.р., 30 осіб у 2025/2026 н.р.). 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13081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pic>
        <p:nvPicPr>
          <p:cNvPr id="207" name="Google Shape;207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2565" y="6368663"/>
            <a:ext cx="3627434" cy="493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"/>
          <p:cNvSpPr txBox="1"/>
          <p:nvPr>
            <p:ph type="title"/>
          </p:nvPr>
        </p:nvSpPr>
        <p:spPr>
          <a:xfrm>
            <a:off x="628650" y="365126"/>
            <a:ext cx="7886700" cy="12754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F9D"/>
              </a:buClr>
              <a:buSzPts val="2400"/>
              <a:buFont typeface="Calibri"/>
              <a:buNone/>
            </a:pPr>
            <a:r>
              <a:rPr b="1" lang="ru-RU" sz="2400">
                <a:solidFill>
                  <a:srgbClr val="006F9D"/>
                </a:solidFill>
                <a:latin typeface="Calibri"/>
                <a:ea typeface="Calibri"/>
                <a:cs typeface="Calibri"/>
                <a:sym typeface="Calibri"/>
              </a:rPr>
              <a:t>Онлайн-курс "Європейський зелений курс: як зробити фінанси сталими?" для студентів бакалаврських та магістерських програм – просунутий рівень</a:t>
            </a:r>
            <a:endParaRPr b="1" sz="2400">
              <a:solidFill>
                <a:srgbClr val="006F9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3"/>
          <p:cNvSpPr txBox="1"/>
          <p:nvPr>
            <p:ph idx="1" type="body"/>
          </p:nvPr>
        </p:nvSpPr>
        <p:spPr>
          <a:xfrm>
            <a:off x="466165" y="1640541"/>
            <a:ext cx="8049185" cy="45364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b="1" lang="ru-RU" sz="1600"/>
              <a:t> Мета курсу - </a:t>
            </a:r>
            <a:r>
              <a:rPr lang="ru-RU" sz="1600"/>
              <a:t>дати можливість студентам краще зрозуміти політику ЄС у сфері зелених та сталих фінансів, ознайомитися з кращими практиками країн ЄС та використовувати нові знання у сфері сталих фінансів на поглибленому рівні, мотивувати молодь до інтеграції проблематики ЄС у наукові дослідження.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b="1" lang="ru-RU" sz="1600"/>
              <a:t>Довгостроковий результат курсу: </a:t>
            </a:r>
            <a:r>
              <a:rPr lang="ru-RU" sz="1600"/>
              <a:t>75 слухачів курсу використовуватимуть нові знання для сталого фінансування, впроваджуватимуть їх у власній професійній діяльності на ринку праці, у наукових дослідженнях.Цільова група: студенти 1-го циклу (бакалавр) та студенти магістерських програм (2-го циклу) денної форми навчання з АПСВТ та ВНЗ-партнерів з метою кращої підготовки студентів до їхнього майбутнього професійного життя в умовах євроінтеграційного процесу України. 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b="1" lang="ru-RU" sz="1600"/>
              <a:t>Перевага надаватиметься студентам: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ru-RU" sz="1600"/>
              <a:t>які не мають автоматичного контакту з європейськими студіями (у сферах, що виходять за рамки права, економіки та політичних наук).  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ru-RU" sz="1600"/>
              <a:t> з соціально вразливих груп: люди з інвалідністю, малозабезпечені, внутрішньо переміщені особи.  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b="1" lang="ru-RU" sz="1600"/>
              <a:t>Тривалість курсу: </a:t>
            </a:r>
            <a:r>
              <a:rPr lang="ru-RU" sz="1600"/>
              <a:t>60 навчальних годин. 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b="1" lang="ru-RU" sz="1600"/>
              <a:t>Кількість студентів: </a:t>
            </a:r>
            <a:r>
              <a:rPr lang="ru-RU" sz="1600"/>
              <a:t>25 осіб на кожен рік, загалом 75 за весь проект.</a:t>
            </a:r>
            <a:endParaRPr/>
          </a:p>
        </p:txBody>
      </p:sp>
      <p:pic>
        <p:nvPicPr>
          <p:cNvPr id="214" name="Google Shape;21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2565" y="6368663"/>
            <a:ext cx="3627434" cy="493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4"/>
          <p:cNvSpPr txBox="1"/>
          <p:nvPr>
            <p:ph type="title"/>
          </p:nvPr>
        </p:nvSpPr>
        <p:spPr>
          <a:xfrm>
            <a:off x="628650" y="365126"/>
            <a:ext cx="7886700" cy="7789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F9D"/>
              </a:buClr>
              <a:buSzPts val="2800"/>
              <a:buFont typeface="Calibri"/>
              <a:buNone/>
            </a:pPr>
            <a:r>
              <a:rPr b="1" lang="ru-RU" sz="2800">
                <a:solidFill>
                  <a:srgbClr val="006F9D"/>
                </a:solidFill>
                <a:latin typeface="Calibri"/>
                <a:ea typeface="Calibri"/>
                <a:cs typeface="Calibri"/>
                <a:sym typeface="Calibri"/>
              </a:rPr>
              <a:t>Структура курсу "Європейський зелений курс: як зробити фінанси сталими?"  </a:t>
            </a:r>
            <a:endParaRPr b="1" sz="2800">
              <a:solidFill>
                <a:srgbClr val="006F9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14"/>
          <p:cNvSpPr txBox="1"/>
          <p:nvPr>
            <p:ph idx="1" type="body"/>
          </p:nvPr>
        </p:nvSpPr>
        <p:spPr>
          <a:xfrm>
            <a:off x="628650" y="1226444"/>
            <a:ext cx="8067115" cy="50598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-179999" lvl="0" marL="3600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ru-RU" sz="6000"/>
              <a:t>Європейський зелений курс: прагнення стати першим кліматично нейтральним континентом  6 годин</a:t>
            </a:r>
            <a:endParaRPr/>
          </a:p>
          <a:p>
            <a:pPr indent="-179999" lvl="0" marL="36000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ru-RU" sz="6000"/>
              <a:t>Новий підхід до сталої "блакитної" економіки в ЄС: Трансформація заради сталого майбутнього та нові умови на ринку праці 4 години</a:t>
            </a:r>
            <a:endParaRPr/>
          </a:p>
          <a:p>
            <a:pPr indent="-179999" lvl="0" marL="36000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ru-RU" sz="6000"/>
              <a:t>Законодавство ЄС у сфері "зеленої" політики та європейського кліматичного права 4 години</a:t>
            </a:r>
            <a:endParaRPr/>
          </a:p>
          <a:p>
            <a:pPr indent="-179999" lvl="0" marL="36000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ru-RU" sz="6000"/>
              <a:t>Фінансове регулювання ЄС, політика сталого фінансування ЄС 6 годин</a:t>
            </a:r>
            <a:endParaRPr/>
          </a:p>
          <a:p>
            <a:pPr indent="-179999" lvl="0" marL="36000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ru-RU" sz="6000"/>
              <a:t>Корпоративне розкриття кліматичної інформації та розкриття інформації зі сталого розвитку у секторі фінансових послуг 4 години</a:t>
            </a:r>
            <a:endParaRPr/>
          </a:p>
          <a:p>
            <a:pPr indent="-179999" lvl="0" marL="36000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ru-RU" sz="6000"/>
              <a:t>Стратегія сталого фінансування та реалізація плану дій з фінансування сталого зростання 4 години</a:t>
            </a:r>
            <a:endParaRPr/>
          </a:p>
          <a:p>
            <a:pPr indent="-179999" lvl="0" marL="36000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ru-RU" sz="6000"/>
              <a:t>Стале інвестування 6 годин</a:t>
            </a:r>
            <a:endParaRPr/>
          </a:p>
          <a:p>
            <a:pPr indent="-179999" lvl="0" marL="36000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ru-RU" sz="6000"/>
              <a:t>Зелені фінансові інституції та інструменти 4 години</a:t>
            </a:r>
            <a:endParaRPr/>
          </a:p>
          <a:p>
            <a:pPr indent="-179999" lvl="0" marL="36000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ru-RU" sz="6000"/>
              <a:t>Банкінг зі сталим фокусом в ЄС та Україні  6 годин</a:t>
            </a:r>
            <a:endParaRPr/>
          </a:p>
          <a:p>
            <a:pPr indent="-179999" lvl="0" marL="36000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ru-RU" sz="6000"/>
              <a:t>Ведення бізнесу в ЄС: як стати сталим?  6 годин</a:t>
            </a:r>
            <a:endParaRPr/>
          </a:p>
          <a:p>
            <a:pPr indent="-179999" lvl="0" marL="36000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ru-RU" sz="6000"/>
              <a:t>Сталі та зелені навички для успішного працевлаштування та роботи в процесі переходу до більш "зеленої" та екологічно сталої економіки, формат воркшопу, 5 годин</a:t>
            </a:r>
            <a:endParaRPr/>
          </a:p>
          <a:p>
            <a:pPr indent="-179999" lvl="0" marL="36000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ru-RU" sz="6000"/>
              <a:t>Майбутнє сталих фінансів в Україні: Уроки ЄС та розробка бачення студентами, 5 годин, формат круглого столу, студенти підготують наукові дослідження та представлять їх результати на круглому столі.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  <a:p>
            <a:pPr indent="-18415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pic>
        <p:nvPicPr>
          <p:cNvPr id="221" name="Google Shape;22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2565" y="6368663"/>
            <a:ext cx="3627434" cy="493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1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F9D"/>
              </a:buClr>
              <a:buSzPts val="3600"/>
              <a:buFont typeface="Calibri"/>
              <a:buNone/>
            </a:pPr>
            <a:r>
              <a:rPr b="1" lang="ru-RU" sz="3600">
                <a:solidFill>
                  <a:srgbClr val="006F9D"/>
                </a:solidFill>
                <a:latin typeface="Calibri"/>
                <a:ea typeface="Calibri"/>
                <a:cs typeface="Calibri"/>
                <a:sym typeface="Calibri"/>
              </a:rPr>
              <a:t>ЗАХОДИ ПРОЄКТУ: методична та наукова складова</a:t>
            </a:r>
            <a:endParaRPr b="1" sz="3600">
              <a:solidFill>
                <a:srgbClr val="006F9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5"/>
          <p:cNvSpPr txBox="1"/>
          <p:nvPr>
            <p:ph idx="1" type="body"/>
          </p:nvPr>
        </p:nvSpPr>
        <p:spPr>
          <a:xfrm>
            <a:off x="457200" y="1855694"/>
            <a:ext cx="3943359" cy="43212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b="1" lang="ru-RU" sz="2000"/>
              <a:t>Б. Розробка навчальних матеріалів – </a:t>
            </a:r>
            <a:r>
              <a:rPr lang="ru-RU" sz="2000"/>
              <a:t>Електронний посібник «European Green Deal: як зробити фінанси сталими?»</a:t>
            </a:r>
            <a:endParaRPr/>
          </a:p>
          <a:p>
            <a:pPr indent="-228600" lvl="0" marL="22860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b="1" lang="ru-RU" sz="2000"/>
              <a:t>В. Дослідження «Європейська зелена угода та стале фінансування: досвід ЄС та уроки для України» </a:t>
            </a:r>
            <a:r>
              <a:rPr lang="ru-RU" sz="2000"/>
              <a:t>(Наукова стаття в українському журналі,  участь у конференції в ЄС)</a:t>
            </a:r>
            <a:endParaRPr/>
          </a:p>
          <a:p>
            <a:pPr indent="-50800" lvl="0" marL="22860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  <a:p>
            <a:pPr indent="-762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400"/>
          </a:p>
        </p:txBody>
      </p:sp>
      <p:pic>
        <p:nvPicPr>
          <p:cNvPr id="228" name="Google Shape;22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2565" y="6368663"/>
            <a:ext cx="3627434" cy="49381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15"/>
          <p:cNvPicPr preferRelativeResize="0"/>
          <p:nvPr/>
        </p:nvPicPr>
        <p:blipFill rotWithShape="1">
          <a:blip r:embed="rId4">
            <a:alphaModFix/>
          </a:blip>
          <a:srcRect b="0" l="15290" r="16874" t="0"/>
          <a:stretch/>
        </p:blipFill>
        <p:spPr>
          <a:xfrm>
            <a:off x="4221265" y="2062202"/>
            <a:ext cx="4394931" cy="37021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F9D"/>
              </a:buClr>
              <a:buSzPts val="3600"/>
              <a:buFont typeface="Calibri"/>
              <a:buNone/>
            </a:pPr>
            <a:r>
              <a:rPr b="1" lang="ru-RU" sz="3600">
                <a:solidFill>
                  <a:srgbClr val="006F9D"/>
                </a:solidFill>
                <a:latin typeface="Calibri"/>
                <a:ea typeface="Calibri"/>
                <a:cs typeface="Calibri"/>
                <a:sym typeface="Calibri"/>
              </a:rPr>
              <a:t>ЗАХОДИ ПРОЄКТУ:  заходи для широкої громадськості</a:t>
            </a:r>
            <a:endParaRPr b="1" sz="3600">
              <a:solidFill>
                <a:srgbClr val="006F9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16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ru-RU"/>
              <a:t>Промо-захід</a:t>
            </a:r>
            <a:r>
              <a:rPr lang="ru-RU"/>
              <a:t> «Презентація проекту GreenFinEDU в АПСВТ», 40 осіб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ru-RU"/>
              <a:t>Серія промо-заходів </a:t>
            </a:r>
            <a:r>
              <a:rPr lang="ru-RU"/>
              <a:t>«GreenFinEDU» - 3 вебінари, 60 осіб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b="1" lang="ru-RU"/>
              <a:t>Підсумкова конференція </a:t>
            </a:r>
            <a:r>
              <a:rPr lang="ru-RU"/>
              <a:t>«Зелена та стала фінансова політика в ЄС: ключові елементи, орієнтація на сталий розвиток, уроки для українського суспільства», 50 осіб.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236" name="Google Shape;236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2565" y="6368663"/>
            <a:ext cx="3627434" cy="493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F9D"/>
              </a:buClr>
              <a:buSzPts val="4000"/>
              <a:buFont typeface="Calibri"/>
              <a:buNone/>
            </a:pPr>
            <a:r>
              <a:rPr b="1" lang="ru-RU" sz="4000">
                <a:solidFill>
                  <a:srgbClr val="006F9D"/>
                </a:solidFill>
                <a:latin typeface="Calibri"/>
                <a:ea typeface="Calibri"/>
                <a:cs typeface="Calibri"/>
                <a:sym typeface="Calibri"/>
              </a:rPr>
              <a:t>Модуль Жан Моне GreenFinEDU</a:t>
            </a:r>
            <a:endParaRPr/>
          </a:p>
        </p:txBody>
      </p:sp>
      <p:sp>
        <p:nvSpPr>
          <p:cNvPr id="100" name="Google Shape;100;p2"/>
          <p:cNvSpPr txBox="1"/>
          <p:nvPr>
            <p:ph idx="1" type="body"/>
          </p:nvPr>
        </p:nvSpPr>
        <p:spPr>
          <a:xfrm>
            <a:off x="628650" y="20173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/>
              <a:t>ГРАНТОВА ПРОГРАМА: ERASMUS+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/>
              <a:t>ТИП ПРОЄКТУ: Jean Monnet Actions in the field of Higher Education Teaching and Research / Jean Monnet Module.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/>
              <a:t>СТРОКИ РЕАЛІЗАЦІЇ: 36 місяців (2023 – 2026).</a:t>
            </a:r>
            <a:endParaRPr/>
          </a:p>
        </p:txBody>
      </p:sp>
      <p:pic>
        <p:nvPicPr>
          <p:cNvPr id="101" name="Google Shape;101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2565" y="6368663"/>
            <a:ext cx="3627434" cy="493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F9D"/>
              </a:buClr>
              <a:buSzPts val="4000"/>
              <a:buFont typeface="Calibri"/>
              <a:buNone/>
            </a:pPr>
            <a:r>
              <a:rPr b="1" lang="ru-RU" sz="4000">
                <a:solidFill>
                  <a:srgbClr val="006F9D"/>
                </a:solidFill>
                <a:latin typeface="Calibri"/>
                <a:ea typeface="Calibri"/>
                <a:cs typeface="Calibri"/>
                <a:sym typeface="Calibri"/>
              </a:rPr>
              <a:t>Для чого гранти університету?</a:t>
            </a:r>
            <a:endParaRPr b="1" sz="4000">
              <a:solidFill>
                <a:srgbClr val="006F9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7" name="Google Shape;107;p3"/>
          <p:cNvGrpSpPr/>
          <p:nvPr/>
        </p:nvGrpSpPr>
        <p:grpSpPr>
          <a:xfrm>
            <a:off x="635208" y="1690689"/>
            <a:ext cx="7873582" cy="4351338"/>
            <a:chOff x="6558" y="0"/>
            <a:chExt cx="7873582" cy="4351338"/>
          </a:xfrm>
        </p:grpSpPr>
        <p:sp>
          <p:nvSpPr>
            <p:cNvPr id="108" name="Google Shape;108;p3"/>
            <p:cNvSpPr/>
            <p:nvPr/>
          </p:nvSpPr>
          <p:spPr>
            <a:xfrm>
              <a:off x="591502" y="0"/>
              <a:ext cx="6703695" cy="4351338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CFDE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6558" y="1305401"/>
              <a:ext cx="1400654" cy="1740535"/>
            </a:xfrm>
            <a:prstGeom prst="roundRect">
              <a:avLst>
                <a:gd fmla="val 16667" name="adj"/>
              </a:avLst>
            </a:prstGeom>
            <a:solidFill>
              <a:srgbClr val="006F9D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3"/>
            <p:cNvSpPr txBox="1"/>
            <p:nvPr/>
          </p:nvSpPr>
          <p:spPr>
            <a:xfrm>
              <a:off x="74932" y="1373775"/>
              <a:ext cx="1263906" cy="1603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ru-RU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Фінансова мотивація викладацького персоналу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1624790" y="1305401"/>
              <a:ext cx="1400654" cy="1740535"/>
            </a:xfrm>
            <a:prstGeom prst="roundRect">
              <a:avLst>
                <a:gd fmla="val 16667" name="adj"/>
              </a:avLst>
            </a:prstGeom>
            <a:solidFill>
              <a:srgbClr val="006F9D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3"/>
            <p:cNvSpPr txBox="1"/>
            <p:nvPr/>
          </p:nvSpPr>
          <p:spPr>
            <a:xfrm>
              <a:off x="1693164" y="1373775"/>
              <a:ext cx="1263906" cy="1603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ru-RU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Додаткові аудиторні години студентам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3243022" y="1305401"/>
              <a:ext cx="1400654" cy="1740535"/>
            </a:xfrm>
            <a:prstGeom prst="roundRect">
              <a:avLst>
                <a:gd fmla="val 16667" name="adj"/>
              </a:avLst>
            </a:prstGeom>
            <a:solidFill>
              <a:srgbClr val="006F9D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3"/>
            <p:cNvSpPr txBox="1"/>
            <p:nvPr/>
          </p:nvSpPr>
          <p:spPr>
            <a:xfrm>
              <a:off x="3311396" y="1373775"/>
              <a:ext cx="1263906" cy="1603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ru-RU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Безкоштовні цікаві курси для студентства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4861254" y="1305401"/>
              <a:ext cx="1400654" cy="1740535"/>
            </a:xfrm>
            <a:prstGeom prst="roundRect">
              <a:avLst>
                <a:gd fmla="val 16667" name="adj"/>
              </a:avLst>
            </a:prstGeom>
            <a:solidFill>
              <a:srgbClr val="006F9D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3"/>
            <p:cNvSpPr txBox="1"/>
            <p:nvPr/>
          </p:nvSpPr>
          <p:spPr>
            <a:xfrm>
              <a:off x="4929628" y="1373775"/>
              <a:ext cx="1263906" cy="1603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ru-RU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Фінанси для розвитку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6479486" y="1305401"/>
              <a:ext cx="1400654" cy="1740535"/>
            </a:xfrm>
            <a:prstGeom prst="roundRect">
              <a:avLst>
                <a:gd fmla="val 16667" name="adj"/>
              </a:avLst>
            </a:prstGeom>
            <a:solidFill>
              <a:srgbClr val="006F9D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3"/>
            <p:cNvSpPr txBox="1"/>
            <p:nvPr/>
          </p:nvSpPr>
          <p:spPr>
            <a:xfrm>
              <a:off x="6547860" y="1373775"/>
              <a:ext cx="1263906" cy="160378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ru-RU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Акредитація/імідж університету/конкуренція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9" name="Google Shape;119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2565" y="6368663"/>
            <a:ext cx="3627434" cy="493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F9D"/>
              </a:buClr>
              <a:buSzPts val="4000"/>
              <a:buFont typeface="Calibri"/>
              <a:buNone/>
            </a:pPr>
            <a:r>
              <a:rPr b="1" lang="ru-RU" sz="4000">
                <a:solidFill>
                  <a:srgbClr val="006F9D"/>
                </a:solidFill>
                <a:latin typeface="Calibri"/>
                <a:ea typeface="Calibri"/>
                <a:cs typeface="Calibri"/>
                <a:sym typeface="Calibri"/>
              </a:rPr>
              <a:t>Для чого гранти викладачу?</a:t>
            </a:r>
            <a:endParaRPr b="1" sz="4000">
              <a:solidFill>
                <a:srgbClr val="006F9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5" name="Google Shape;125;p4"/>
          <p:cNvGrpSpPr/>
          <p:nvPr/>
        </p:nvGrpSpPr>
        <p:grpSpPr>
          <a:xfrm>
            <a:off x="630575" y="1690689"/>
            <a:ext cx="7882848" cy="4351338"/>
            <a:chOff x="1925" y="0"/>
            <a:chExt cx="7882848" cy="4351338"/>
          </a:xfrm>
        </p:grpSpPr>
        <p:sp>
          <p:nvSpPr>
            <p:cNvPr id="126" name="Google Shape;126;p4"/>
            <p:cNvSpPr/>
            <p:nvPr/>
          </p:nvSpPr>
          <p:spPr>
            <a:xfrm>
              <a:off x="591502" y="0"/>
              <a:ext cx="6703695" cy="4351338"/>
            </a:xfrm>
            <a:prstGeom prst="rightArrow">
              <a:avLst>
                <a:gd fmla="val 50000" name="adj1"/>
                <a:gd fmla="val 50000" name="adj2"/>
              </a:avLst>
            </a:prstGeom>
            <a:solidFill>
              <a:srgbClr val="CFDEE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1925" y="1305401"/>
              <a:ext cx="1765072" cy="1740535"/>
            </a:xfrm>
            <a:prstGeom prst="roundRect">
              <a:avLst>
                <a:gd fmla="val 16667" name="adj"/>
              </a:avLst>
            </a:prstGeom>
            <a:solidFill>
              <a:srgbClr val="006F9D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" name="Google Shape;128;p4"/>
            <p:cNvSpPr txBox="1"/>
            <p:nvPr/>
          </p:nvSpPr>
          <p:spPr>
            <a:xfrm>
              <a:off x="86891" y="1390367"/>
              <a:ext cx="1595140" cy="15706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ru-RU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Додаткові доходи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2041184" y="1305401"/>
              <a:ext cx="1765072" cy="1740535"/>
            </a:xfrm>
            <a:prstGeom prst="roundRect">
              <a:avLst>
                <a:gd fmla="val 16667" name="adj"/>
              </a:avLst>
            </a:prstGeom>
            <a:solidFill>
              <a:srgbClr val="006F9D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4"/>
            <p:cNvSpPr txBox="1"/>
            <p:nvPr/>
          </p:nvSpPr>
          <p:spPr>
            <a:xfrm>
              <a:off x="2126150" y="1390367"/>
              <a:ext cx="1595140" cy="15706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ru-RU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Професійне зростання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4080443" y="1305401"/>
              <a:ext cx="1765072" cy="1740535"/>
            </a:xfrm>
            <a:prstGeom prst="roundRect">
              <a:avLst>
                <a:gd fmla="val 16667" name="adj"/>
              </a:avLst>
            </a:prstGeom>
            <a:solidFill>
              <a:srgbClr val="006F9D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4"/>
            <p:cNvSpPr txBox="1"/>
            <p:nvPr/>
          </p:nvSpPr>
          <p:spPr>
            <a:xfrm>
              <a:off x="4165409" y="1390367"/>
              <a:ext cx="1595140" cy="15706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ru-RU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Виконання плану наукової, методичної, організаційної роботи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33;p4"/>
            <p:cNvSpPr/>
            <p:nvPr/>
          </p:nvSpPr>
          <p:spPr>
            <a:xfrm>
              <a:off x="6119701" y="1305401"/>
              <a:ext cx="1765072" cy="1740535"/>
            </a:xfrm>
            <a:prstGeom prst="roundRect">
              <a:avLst>
                <a:gd fmla="val 16667" name="adj"/>
              </a:avLst>
            </a:prstGeom>
            <a:solidFill>
              <a:srgbClr val="006F9D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" name="Google Shape;134;p4"/>
            <p:cNvSpPr txBox="1"/>
            <p:nvPr/>
          </p:nvSpPr>
          <p:spPr>
            <a:xfrm>
              <a:off x="6204667" y="1390367"/>
              <a:ext cx="1595140" cy="15706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60950" lIns="60950" spcFirstLastPara="1" rIns="60950" wrap="square" tIns="60950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600"/>
                <a:buFont typeface="Calibri"/>
                <a:buNone/>
              </a:pPr>
              <a:r>
                <a:rPr lang="ru-RU" sz="16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Посилення конкурентоспроможності освітньої програми</a:t>
              </a:r>
              <a:endParaRPr sz="1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5" name="Google Shape;13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2565" y="6368663"/>
            <a:ext cx="3627434" cy="493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F9D"/>
              </a:buClr>
              <a:buSzPts val="4000"/>
              <a:buFont typeface="Calibri"/>
              <a:buNone/>
            </a:pPr>
            <a:r>
              <a:rPr b="1" lang="ru-RU" sz="4000">
                <a:solidFill>
                  <a:srgbClr val="006F9D"/>
                </a:solidFill>
                <a:latin typeface="Calibri"/>
                <a:ea typeface="Calibri"/>
                <a:cs typeface="Calibri"/>
                <a:sym typeface="Calibri"/>
              </a:rPr>
              <a:t>НАПРЯМ ЖАН МОНЕ (JEAN MONNET ACTIONS) Еразмус+ </a:t>
            </a:r>
            <a:endParaRPr b="1" sz="4000">
              <a:solidFill>
                <a:srgbClr val="006F9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5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b="1" lang="ru-RU" sz="1800"/>
              <a:t>НАПРЯМ ЖАН МОНЕ у сфері вищої освіти </a:t>
            </a:r>
            <a:r>
              <a:rPr lang="ru-RU" sz="1800"/>
              <a:t>надає можливості закладам вищої освіти з держав-членів ЄС та поза їх межами сприяти досконалості у викладанні та проведення досліджень європейської інтеграції, політичним дебатам та обмінам успішним досвідом за участю академічного світу та політиків, які приймають рішення, щодо пріоритетів стратегій розвитку Європейського Союзу. 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1800"/>
              <a:t> </a:t>
            </a:r>
            <a:r>
              <a:rPr b="1" i="0" lang="ru-RU" sz="2000">
                <a:solidFill>
                  <a:srgbClr val="212529"/>
                </a:solidFill>
                <a:latin typeface="Ubuntu"/>
                <a:ea typeface="Ubuntu"/>
                <a:cs typeface="Ubuntu"/>
                <a:sym typeface="Ubuntu"/>
              </a:rPr>
              <a:t>Ціль напряму Жан Моне </a:t>
            </a:r>
            <a:r>
              <a:rPr b="0" i="0" lang="ru-RU" sz="2000">
                <a:solidFill>
                  <a:srgbClr val="212529"/>
                </a:solidFill>
                <a:latin typeface="Ubuntu"/>
                <a:ea typeface="Ubuntu"/>
                <a:cs typeface="Ubuntu"/>
                <a:sym typeface="Ubuntu"/>
              </a:rPr>
              <a:t>в рамках Програми ЄС Еразмус+:</a:t>
            </a:r>
            <a:r>
              <a:rPr b="1" i="0" lang="ru-RU" sz="2000">
                <a:solidFill>
                  <a:srgbClr val="212529"/>
                </a:solidFill>
                <a:latin typeface="Ubuntu"/>
                <a:ea typeface="Ubuntu"/>
                <a:cs typeface="Ubuntu"/>
                <a:sym typeface="Ubuntu"/>
              </a:rPr>
              <a:t> </a:t>
            </a:r>
            <a:endParaRPr b="0" i="0" sz="2000">
              <a:solidFill>
                <a:srgbClr val="212529"/>
              </a:solidFill>
              <a:latin typeface="Ubuntu"/>
              <a:ea typeface="Ubuntu"/>
              <a:cs typeface="Ubuntu"/>
              <a:sym typeface="Ubuntu"/>
            </a:endParaRPr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Arial"/>
              <a:buChar char="•"/>
            </a:pPr>
            <a:r>
              <a:rPr b="1" i="0" lang="ru-RU" sz="2000">
                <a:solidFill>
                  <a:srgbClr val="212529"/>
                </a:solidFill>
                <a:latin typeface="Ubuntu"/>
                <a:ea typeface="Ubuntu"/>
                <a:cs typeface="Ubuntu"/>
                <a:sym typeface="Ubuntu"/>
              </a:rPr>
              <a:t>активізувати</a:t>
            </a:r>
            <a:r>
              <a:rPr b="0" i="0" lang="ru-RU" sz="2000">
                <a:solidFill>
                  <a:srgbClr val="212529"/>
                </a:solidFill>
                <a:latin typeface="Ubuntu"/>
                <a:ea typeface="Ubuntu"/>
                <a:cs typeface="Ubuntu"/>
                <a:sym typeface="Ubuntu"/>
              </a:rPr>
              <a:t> євроінтеграційний дискурс;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Arial"/>
              <a:buChar char="•"/>
            </a:pPr>
            <a:r>
              <a:rPr b="1" i="0" lang="ru-RU" sz="2000">
                <a:solidFill>
                  <a:srgbClr val="212529"/>
                </a:solidFill>
                <a:latin typeface="Ubuntu"/>
                <a:ea typeface="Ubuntu"/>
                <a:cs typeface="Ubuntu"/>
                <a:sym typeface="Ubuntu"/>
              </a:rPr>
              <a:t>сприяти досконалості</a:t>
            </a:r>
            <a:r>
              <a:rPr b="0" i="0" lang="ru-RU" sz="2000">
                <a:solidFill>
                  <a:srgbClr val="212529"/>
                </a:solidFill>
                <a:latin typeface="Ubuntu"/>
                <a:ea typeface="Ubuntu"/>
                <a:cs typeface="Ubuntu"/>
                <a:sym typeface="Ubuntu"/>
              </a:rPr>
              <a:t> євроінтеграційних студій; 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Arial"/>
              <a:buChar char="•"/>
            </a:pPr>
            <a:r>
              <a:rPr b="1" i="0" lang="ru-RU" sz="2000">
                <a:solidFill>
                  <a:srgbClr val="212529"/>
                </a:solidFill>
                <a:latin typeface="Ubuntu"/>
                <a:ea typeface="Ubuntu"/>
                <a:cs typeface="Ubuntu"/>
                <a:sym typeface="Ubuntu"/>
              </a:rPr>
              <a:t>залучати заклади</a:t>
            </a:r>
            <a:r>
              <a:rPr b="0" i="0" lang="ru-RU" sz="2000">
                <a:solidFill>
                  <a:srgbClr val="212529"/>
                </a:solidFill>
                <a:latin typeface="Ubuntu"/>
                <a:ea typeface="Ubuntu"/>
                <a:cs typeface="Ubuntu"/>
                <a:sym typeface="Ubuntu"/>
              </a:rPr>
              <a:t> вищої освіти до дослідження євроінтеграційних процесів;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12529"/>
              </a:buClr>
              <a:buSzPct val="100000"/>
              <a:buFont typeface="Arial"/>
              <a:buChar char="•"/>
            </a:pPr>
            <a:r>
              <a:rPr b="1" i="0" lang="ru-RU" sz="2000">
                <a:solidFill>
                  <a:srgbClr val="212529"/>
                </a:solidFill>
                <a:latin typeface="Ubuntu"/>
                <a:ea typeface="Ubuntu"/>
                <a:cs typeface="Ubuntu"/>
                <a:sym typeface="Ubuntu"/>
              </a:rPr>
              <a:t>поширювати ідеї</a:t>
            </a:r>
            <a:r>
              <a:rPr b="0" i="0" lang="ru-RU" sz="2000">
                <a:solidFill>
                  <a:srgbClr val="212529"/>
                </a:solidFill>
                <a:latin typeface="Ubuntu"/>
                <a:ea typeface="Ubuntu"/>
                <a:cs typeface="Ubuntu"/>
                <a:sym typeface="Ubuntu"/>
              </a:rPr>
              <a:t> Об’єднаної Європи, знання про ЄС у широкому суспільстві (за межами наукових кіл та спеціалізованої аудиторії), наближаючи ЄС до громадськості.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ru-RU" sz="2000"/>
              <a:t>Деталі тут: </a:t>
            </a:r>
            <a:r>
              <a:rPr lang="ru-RU" sz="2000" u="sng">
                <a:solidFill>
                  <a:schemeClr val="hlink"/>
                </a:solidFill>
                <a:hlinkClick r:id="rId3"/>
              </a:rPr>
              <a:t>https://erasmusplus.org.ua/opportunities/mozhlyvosti-dlya-organizaczij/napryam-zhan-mone/</a:t>
            </a:r>
            <a:endParaRPr sz="2000"/>
          </a:p>
        </p:txBody>
      </p:sp>
      <p:pic>
        <p:nvPicPr>
          <p:cNvPr id="142" name="Google Shape;142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72565" y="6368663"/>
            <a:ext cx="3627434" cy="493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F9D"/>
              </a:buClr>
              <a:buSzPts val="4000"/>
              <a:buFont typeface="Calibri"/>
              <a:buNone/>
            </a:pPr>
            <a:r>
              <a:rPr b="1" lang="ru-RU" sz="4000">
                <a:solidFill>
                  <a:srgbClr val="006F9D"/>
                </a:solidFill>
                <a:latin typeface="Calibri"/>
                <a:ea typeface="Calibri"/>
                <a:cs typeface="Calibri"/>
                <a:sym typeface="Calibri"/>
              </a:rPr>
              <a:t>Напрям Жан Моне включає наступні типи проєктів: </a:t>
            </a:r>
            <a:endParaRPr b="1" sz="4000">
              <a:solidFill>
                <a:srgbClr val="006F9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6"/>
          <p:cNvSpPr txBox="1"/>
          <p:nvPr>
            <p:ph idx="1" type="body"/>
          </p:nvPr>
        </p:nvSpPr>
        <p:spPr>
          <a:xfrm>
            <a:off x="466165" y="1690689"/>
            <a:ext cx="8133833" cy="44862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b="1" lang="ru-RU" sz="1600"/>
              <a:t>Модулі (Jean Monnet Modules): </a:t>
            </a:r>
            <a:r>
              <a:rPr lang="ru-RU" sz="1600"/>
              <a:t>коротка програма викладання або курс конкретної дисципліни чи на основі багатодисциплінарного підходу у сфері студій Європейського Союзу. 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b="1" lang="ru-RU" sz="1600"/>
              <a:t>Кафедри (Jean Monnet Chairs): </a:t>
            </a:r>
            <a:r>
              <a:rPr lang="ru-RU" sz="1600"/>
              <a:t>більш тривалі викладацькі посади кафедр зі спеціалізацією в різних напрямах досліджень Європейського Союзу для окремих викладачів  університетів.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b="1" lang="ru-RU" sz="1600"/>
              <a:t>Центри досконалості (Jean Monnet Centers of Excellence): </a:t>
            </a:r>
            <a:r>
              <a:rPr lang="ru-RU" sz="1600"/>
              <a:t>хаб або центр компетентностей з питань Європейського Союзу, що збирають знання експертів високого рівня з різних дисциплін європейських досліджень, а також розвивають міжнародну діяльність і структурні зв’язки з академічними установами в інших країнах. 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</a:pPr>
            <a:r>
              <a:rPr b="1" lang="ru-RU" sz="1600"/>
              <a:t>Стратегічні дебати (Jean Monnet Policy Debate): </a:t>
            </a:r>
            <a:r>
              <a:rPr lang="ru-RU" sz="1600"/>
              <a:t>великі тематичні мережі Жан Моне у сфері у вищій освіті, відповідно до конкретної теми, пов’язаної з пріоритетами внутрішньої та зовнішньої політик ЄС. Такі дебати ставлять на меті обстеження, збір і обмін успішними практиками та обговорення серед партнерів результатів досліджень, зміст курсів і напрацювань (курси, дослідження, статті, публікації тощо). 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b="1" lang="ru-RU" sz="1600"/>
              <a:t>Деталі тут: </a:t>
            </a:r>
            <a:r>
              <a:rPr lang="ru-RU" sz="1600" u="sng">
                <a:solidFill>
                  <a:schemeClr val="hlink"/>
                </a:solidFill>
                <a:hlinkClick r:id="rId3"/>
              </a:rPr>
              <a:t>https://erasmusplus.org.ua/opportunities/mozhlyvosti-dlya-organizaczij/napryam-zhan-mone/</a:t>
            </a:r>
            <a:endParaRPr sz="1600"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</a:pPr>
            <a:r>
              <a:rPr b="1" lang="ru-RU" sz="1600"/>
              <a:t>Еразмус гайд: </a:t>
            </a:r>
            <a:r>
              <a:rPr lang="ru-RU" sz="1600" u="sng">
                <a:solidFill>
                  <a:schemeClr val="hlink"/>
                </a:solidFill>
                <a:hlinkClick r:id="rId4"/>
              </a:rPr>
              <a:t>https://erasmus-plus.ec.europa.eu/programme-guide/part-b/jean-monnet-actions</a:t>
            </a:r>
            <a:endParaRPr sz="1600"/>
          </a:p>
        </p:txBody>
      </p:sp>
      <p:pic>
        <p:nvPicPr>
          <p:cNvPr id="149" name="Google Shape;149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72565" y="6368663"/>
            <a:ext cx="3627434" cy="493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"/>
          <p:cNvSpPr txBox="1"/>
          <p:nvPr>
            <p:ph type="title"/>
          </p:nvPr>
        </p:nvSpPr>
        <p:spPr>
          <a:xfrm>
            <a:off x="628650" y="2522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F9D"/>
              </a:buClr>
              <a:buSzPts val="4000"/>
              <a:buFont typeface="Calibri"/>
              <a:buNone/>
            </a:pPr>
            <a:r>
              <a:rPr b="1" lang="ru-RU" sz="4000">
                <a:solidFill>
                  <a:srgbClr val="006F9D"/>
                </a:solidFill>
                <a:latin typeface="Calibri"/>
                <a:ea typeface="Calibri"/>
                <a:cs typeface="Calibri"/>
                <a:sym typeface="Calibri"/>
              </a:rPr>
              <a:t>Тип проєкту: Жан Моне МОДУЛІ (Jean Monnet Modules)</a:t>
            </a:r>
            <a:endParaRPr/>
          </a:p>
        </p:txBody>
      </p:sp>
      <p:sp>
        <p:nvSpPr>
          <p:cNvPr id="155" name="Google Shape;155;p7"/>
          <p:cNvSpPr txBox="1"/>
          <p:nvPr>
            <p:ph idx="1" type="body"/>
          </p:nvPr>
        </p:nvSpPr>
        <p:spPr>
          <a:xfrm>
            <a:off x="502024" y="2070846"/>
            <a:ext cx="7886700" cy="34870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325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ru-RU" sz="8000"/>
              <a:t>Модуль Жан Моне — </a:t>
            </a:r>
            <a:r>
              <a:rPr lang="ru-RU" sz="8000"/>
              <a:t>коротка програма викладання або курс у сфері студій Європейського Союзу в закладі вищої освіти. Кожен модуль триває три роки з мінімальною тривалістю 40 годин викладання на навчальний рік. Модулі можуть бути зосереджені на одній конкретній дисципліні європейських студій або бути багатодисциплінарними за своїм підходом.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ru-RU" sz="8000"/>
              <a:t>Яке агентство координує: </a:t>
            </a:r>
            <a:r>
              <a:rPr lang="ru-RU" sz="8000"/>
              <a:t>Європейське виконавче агентство з питань освіти та культури (ЕАСЕА – Brussels) – централізовано.</a:t>
            </a:r>
            <a:endParaRPr/>
          </a:p>
        </p:txBody>
      </p:sp>
      <p:pic>
        <p:nvPicPr>
          <p:cNvPr id="156" name="Google Shape;15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2565" y="6368663"/>
            <a:ext cx="3627434" cy="493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"/>
          <p:cNvSpPr txBox="1"/>
          <p:nvPr>
            <p:ph type="title"/>
          </p:nvPr>
        </p:nvSpPr>
        <p:spPr>
          <a:xfrm>
            <a:off x="628650" y="2522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F9D"/>
              </a:buClr>
              <a:buSzPts val="4000"/>
              <a:buFont typeface="Calibri"/>
              <a:buNone/>
            </a:pPr>
            <a:r>
              <a:rPr b="1" lang="ru-RU" sz="4000">
                <a:solidFill>
                  <a:srgbClr val="006F9D"/>
                </a:solidFill>
                <a:latin typeface="Calibri"/>
                <a:ea typeface="Calibri"/>
                <a:cs typeface="Calibri"/>
                <a:sym typeface="Calibri"/>
              </a:rPr>
              <a:t>Тип проєкту: Жан Моне МОДУЛІ (Jean Monnet Modules)</a:t>
            </a:r>
            <a:endParaRPr/>
          </a:p>
        </p:txBody>
      </p:sp>
      <p:sp>
        <p:nvSpPr>
          <p:cNvPr id="162" name="Google Shape;162;p8"/>
          <p:cNvSpPr txBox="1"/>
          <p:nvPr>
            <p:ph idx="1" type="body"/>
          </p:nvPr>
        </p:nvSpPr>
        <p:spPr>
          <a:xfrm>
            <a:off x="502024" y="1882588"/>
            <a:ext cx="8265458" cy="36753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ru-RU" sz="8000"/>
              <a:t>Цілі напряму: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ru-RU" sz="8000"/>
              <a:t>сприяти досконалості викладання та досліджень у галузі студій ЄС у всьому світі;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ru-RU" sz="8000"/>
              <a:t>посилити діалог між академічним світом та суспільством, включаючи політиків, державних службовців, представників громадянського суспільства, представників різних рівнів освіти та ЗМІ;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ru-RU" sz="8000"/>
              <a:t>генерувати знання та уявлення на підтримку формування політики ЄС та посилювати роль ЄС у Європі та у глобалізованому світі;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Noto Sans Symbols"/>
              <a:buChar char="⮚"/>
            </a:pPr>
            <a:r>
              <a:rPr lang="ru-RU" sz="8000"/>
              <a:t>охопити широку громадськість та поширити знання про ЄС у найширших колах суспільства (за межами наукової спільноти та спеціалізованої аудиторії), наблизивши ЄС до громадськості.</a:t>
            </a:r>
            <a:endParaRPr sz="8000"/>
          </a:p>
        </p:txBody>
      </p:sp>
      <p:pic>
        <p:nvPicPr>
          <p:cNvPr id="163" name="Google Shape;16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2565" y="6368663"/>
            <a:ext cx="3627434" cy="493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9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6F9D"/>
              </a:buClr>
              <a:buSzPts val="4000"/>
              <a:buFont typeface="Calibri"/>
              <a:buNone/>
            </a:pPr>
            <a:r>
              <a:rPr b="1" lang="ru-RU" sz="4000">
                <a:solidFill>
                  <a:srgbClr val="006F9D"/>
                </a:solidFill>
                <a:latin typeface="Calibri"/>
                <a:ea typeface="Calibri"/>
                <a:cs typeface="Calibri"/>
                <a:sym typeface="Calibri"/>
              </a:rPr>
              <a:t>Тип проєкту: Жан Моне МОДУЛІ (Jean Monnet Modules)</a:t>
            </a:r>
            <a:endParaRPr/>
          </a:p>
        </p:txBody>
      </p:sp>
      <p:sp>
        <p:nvSpPr>
          <p:cNvPr id="169" name="Google Shape;169;p9"/>
          <p:cNvSpPr txBox="1"/>
          <p:nvPr>
            <p:ph idx="1" type="body"/>
          </p:nvPr>
        </p:nvSpPr>
        <p:spPr>
          <a:xfrm>
            <a:off x="628650" y="1954305"/>
            <a:ext cx="7886700" cy="40877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25000" lnSpcReduction="20000"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ru-RU" sz="9600"/>
              <a:t>Тривалість проєкту: </a:t>
            </a:r>
            <a:r>
              <a:rPr b="1" lang="ru-RU" sz="9600"/>
              <a:t>3 роки</a:t>
            </a:r>
            <a:r>
              <a:rPr lang="ru-RU" sz="9600"/>
              <a:t>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ru-RU" sz="9600"/>
              <a:t>Модуль Жан Моне має викладатися </a:t>
            </a:r>
            <a:r>
              <a:rPr b="1" lang="ru-RU" sz="9600"/>
              <a:t>щонайменше 40 годин викладання на навчальний рік</a:t>
            </a:r>
            <a:r>
              <a:rPr lang="ru-RU" sz="9600"/>
              <a:t> у сфері студій Європейського Союзу в закладі вищої освіти, який подає заявку.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1" lang="ru-RU" sz="9600"/>
              <a:t>Години викладання включають </a:t>
            </a:r>
            <a:r>
              <a:rPr lang="ru-RU" sz="9600"/>
              <a:t>години прямого контакту в контексті групових лекцій, семінарів, наставницьких занять і можуть включати будь-які з вищезгаданих у форматі дистанційного навчання, але не включають індивідуальне навчання та/або кураторство.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ru-RU" sz="9600"/>
              <a:t>Будь-який </a:t>
            </a:r>
            <a:r>
              <a:rPr b="1" lang="ru-RU" sz="9600"/>
              <a:t>заклад вищої освіти </a:t>
            </a:r>
            <a:r>
              <a:rPr lang="ru-RU" sz="9600"/>
              <a:t>в Україні може подати заявку. Партнерство не потрібне!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/>
          </a:p>
        </p:txBody>
      </p:sp>
      <p:pic>
        <p:nvPicPr>
          <p:cNvPr id="170" name="Google Shape;17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72565" y="6368663"/>
            <a:ext cx="3627434" cy="4938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2018-09-04T12:10:47Z</dcterms:created>
  <dc:creator>user</dc:creator>
</cp:coreProperties>
</file>