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Arial"/>
              </a:defRPr>
            </a:pPr>
            <a:r>
              <a:t>Путівник з міжнародної мобільності</a:t>
            </a:r>
          </a:p>
          <a:p>
            <a:pPr>
              <a:spcBef>
                <a:spcPts val="2000"/>
              </a:spcBef>
              <a:defRPr sz="2400">
                <a:solidFill>
                  <a:srgbClr val="2980B9"/>
                </a:solidFill>
                <a:latin typeface="Arial"/>
              </a:defRPr>
            </a:pPr>
            <a:r>
              <a:t>Для студентів та учасників програм АПСВТ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A2240"/>
                </a:solidFill>
                <a:latin typeface="Arial"/>
              </a:defRPr>
            </a:pPr>
            <a:r>
              <a:t>Що таке міжнародна мобільність?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b="1" sz="2000">
                <a:solidFill>
                  <a:srgbClr val="0A2240"/>
                </a:solidFill>
                <a:latin typeface="Arial"/>
              </a:rPr>
              <a:t>🌍 Академічний обмін:</a:t>
            </a:r>
            <a:r>
              <a:rPr sz="2000">
                <a:solidFill>
                  <a:srgbClr val="2C3E50"/>
                </a:solidFill>
                <a:latin typeface="Arial"/>
              </a:rPr>
              <a:t> Можливість навчатися в іноземному ЗВО-партнері протягом семестру або навчального року без переривання навчання в АПСВТ.</a:t>
            </a:r>
          </a:p>
          <a:p>
            <a:pPr>
              <a:spcAft>
                <a:spcPts val="2400"/>
              </a:spcAft>
            </a:pPr>
            <a:r>
              <a:rPr b="1" sz="2000">
                <a:solidFill>
                  <a:srgbClr val="0A2240"/>
                </a:solidFill>
                <a:latin typeface="Arial"/>
              </a:rPr>
              <a:t>💼 Міжнародні стажування:</a:t>
            </a:r>
            <a:r>
              <a:rPr sz="2000">
                <a:solidFill>
                  <a:srgbClr val="2C3E50"/>
                </a:solidFill>
                <a:latin typeface="Arial"/>
              </a:rPr>
              <a:t> Набуття практичного досвіду роботи в закордонних компаніях, організаціях чи дослідницьких центрах.</a:t>
            </a:r>
          </a:p>
          <a:p>
            <a:pPr>
              <a:spcAft>
                <a:spcPts val="2400"/>
              </a:spcAft>
            </a:pPr>
            <a:r>
              <a:rPr b="1" sz="2000">
                <a:solidFill>
                  <a:srgbClr val="0A2240"/>
                </a:solidFill>
                <a:latin typeface="Arial"/>
              </a:rPr>
              <a:t>📜 Глобальні переваги:</a:t>
            </a:r>
            <a:r>
              <a:rPr sz="2000">
                <a:solidFill>
                  <a:srgbClr val="2C3E50"/>
                </a:solidFill>
                <a:latin typeface="Arial"/>
              </a:rPr>
              <a:t> Вдосконалення мовних навичок, розширення світогляду, нові знайомства та підвищення конкурентоспроможності на ринку праці.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A2240"/>
                </a:solidFill>
                <a:latin typeface="Arial"/>
              </a:defRPr>
            </a:pPr>
            <a:r>
              <a:t>Програма Erasmus+ та партнери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b="1" sz="2000">
                <a:solidFill>
                  <a:srgbClr val="0A2240"/>
                </a:solidFill>
                <a:latin typeface="Arial"/>
              </a:rPr>
              <a:t>🇪🇺 Фінансування від ЄС:</a:t>
            </a:r>
            <a:r>
              <a:rPr sz="2000">
                <a:solidFill>
                  <a:srgbClr val="2C3E50"/>
                </a:solidFill>
                <a:latin typeface="Arial"/>
              </a:rPr>
              <a:t> Гранти Erasmus+ повністю або частково покривають витрати на навчання, проживання, квитки та медичне страхування.</a:t>
            </a:r>
          </a:p>
          <a:p>
            <a:pPr>
              <a:spcAft>
                <a:spcPts val="2400"/>
              </a:spcAft>
            </a:pPr>
            <a:r>
              <a:rPr b="1" sz="2000">
                <a:solidFill>
                  <a:srgbClr val="0A2240"/>
                </a:solidFill>
                <a:latin typeface="Arial"/>
              </a:rPr>
              <a:t>🤝 Партнерська мережа:</a:t>
            </a:r>
            <a:r>
              <a:rPr sz="2000">
                <a:solidFill>
                  <a:srgbClr val="2C3E50"/>
                </a:solidFill>
                <a:latin typeface="Arial"/>
              </a:rPr>
              <a:t> АПСВТ активно співпрацює із провідними європейськими університетами (Польща, Литва, Німеччина тощо).</a:t>
            </a:r>
          </a:p>
          <a:p>
            <a:pPr>
              <a:spcAft>
                <a:spcPts val="2400"/>
              </a:spcAft>
            </a:pPr>
            <a:r>
              <a:rPr b="1" sz="2000">
                <a:solidFill>
                  <a:srgbClr val="0A2240"/>
                </a:solidFill>
                <a:latin typeface="Arial"/>
              </a:rPr>
              <a:t>🎓 Перезарахування кредитів:</a:t>
            </a:r>
            <a:r>
              <a:rPr sz="2000">
                <a:solidFill>
                  <a:srgbClr val="2C3E50"/>
                </a:solidFill>
                <a:latin typeface="Arial"/>
              </a:rPr>
              <a:t> Усі здобуті за кордоном кредити ECTS автоматично визнаються та перезараховуються Академією відповідно до угоди про навчання.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A2240"/>
                </a:solidFill>
                <a:latin typeface="Arial"/>
              </a:defRPr>
            </a:pPr>
            <a:r>
              <a:t>Покроковий алгоритм участі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24688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b="1" sz="2400">
                <a:solidFill>
                  <a:srgbClr val="2980B9"/>
                </a:solidFill>
                <a:latin typeface="Arial"/>
              </a:defRPr>
            </a:pPr>
            <a:r>
              <a:t>Крок 1</a:t>
            </a:r>
          </a:p>
          <a:p>
            <a:pPr>
              <a:spcAft>
                <a:spcPts val="1000"/>
              </a:spcAft>
              <a:defRPr b="1" sz="1800">
                <a:solidFill>
                  <a:srgbClr val="0A2240"/>
                </a:solidFill>
                <a:latin typeface="Arial"/>
              </a:defRPr>
            </a:pPr>
            <a:r>
              <a:t>Вибір програми</a:t>
            </a:r>
          </a:p>
          <a:p>
            <a:pPr>
              <a:defRPr sz="1400">
                <a:solidFill>
                  <a:srgbClr val="2C3E50"/>
                </a:solidFill>
                <a:latin typeface="Arial"/>
              </a:defRPr>
            </a:pPr>
            <a:r>
              <a:t>Ознайомтеся з доступними напрямами та університетами-партнерами на сайті.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0" y="2286000"/>
            <a:ext cx="24688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b="1" sz="2400">
                <a:solidFill>
                  <a:srgbClr val="2980B9"/>
                </a:solidFill>
                <a:latin typeface="Arial"/>
              </a:defRPr>
            </a:pPr>
            <a:r>
              <a:t>Крок 2</a:t>
            </a:r>
          </a:p>
          <a:p>
            <a:pPr>
              <a:spcAft>
                <a:spcPts val="1000"/>
              </a:spcAft>
              <a:defRPr b="1" sz="1800">
                <a:solidFill>
                  <a:srgbClr val="0A2240"/>
                </a:solidFill>
                <a:latin typeface="Arial"/>
              </a:defRPr>
            </a:pPr>
            <a:r>
              <a:t>Збір документів</a:t>
            </a:r>
          </a:p>
          <a:p>
            <a:pPr>
              <a:defRPr sz="1400">
                <a:solidFill>
                  <a:srgbClr val="2C3E50"/>
                </a:solidFill>
                <a:latin typeface="Arial"/>
              </a:defRPr>
            </a:pPr>
            <a:r>
              <a:t>Підготуйте CV, мотиваційний лист та сертифікат про рівень володіння мовою.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0" y="2286000"/>
            <a:ext cx="24688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b="1" sz="2400">
                <a:solidFill>
                  <a:srgbClr val="2980B9"/>
                </a:solidFill>
                <a:latin typeface="Arial"/>
              </a:defRPr>
            </a:pPr>
            <a:r>
              <a:t>Крок 3</a:t>
            </a:r>
          </a:p>
          <a:p>
            <a:pPr>
              <a:spcAft>
                <a:spcPts val="1000"/>
              </a:spcAft>
              <a:defRPr b="1" sz="1800">
                <a:solidFill>
                  <a:srgbClr val="0A2240"/>
                </a:solidFill>
                <a:latin typeface="Arial"/>
              </a:defRPr>
            </a:pPr>
            <a:r>
              <a:t>Подача та відбір</a:t>
            </a:r>
          </a:p>
          <a:p>
            <a:pPr>
              <a:defRPr sz="1400">
                <a:solidFill>
                  <a:srgbClr val="2C3E50"/>
                </a:solidFill>
                <a:latin typeface="Arial"/>
              </a:defRPr>
            </a:pPr>
            <a:r>
              <a:t>Подайте аплікаційну форму до міжнародного відділу та пройдіть співбесіду.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1120" y="2286000"/>
            <a:ext cx="24688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b="1" sz="2400">
                <a:solidFill>
                  <a:srgbClr val="2980B9"/>
                </a:solidFill>
                <a:latin typeface="Arial"/>
              </a:defRPr>
            </a:pPr>
            <a:r>
              <a:t>Крок 4</a:t>
            </a:r>
          </a:p>
          <a:p>
            <a:pPr>
              <a:spcAft>
                <a:spcPts val="1000"/>
              </a:spcAft>
              <a:defRPr b="1" sz="1800">
                <a:solidFill>
                  <a:srgbClr val="0A2240"/>
                </a:solidFill>
                <a:latin typeface="Arial"/>
              </a:defRPr>
            </a:pPr>
            <a:r>
              <a:t>Оформлення</a:t>
            </a:r>
          </a:p>
          <a:p>
            <a:pPr>
              <a:defRPr sz="1400">
                <a:solidFill>
                  <a:srgbClr val="2C3E50"/>
                </a:solidFill>
                <a:latin typeface="Arial"/>
              </a:defRPr>
            </a:pPr>
            <a:r>
              <a:t>Підпишіть Learning Agreement, отримайте візу та вирушайте на навчання!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A2240"/>
                </a:solidFill>
                <a:latin typeface="Arial"/>
              </a:defRPr>
            </a:pPr>
            <a:r>
              <a:t>Важливі дедлайни та вимоги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b="1" sz="2000">
                <a:solidFill>
                  <a:srgbClr val="0A2240"/>
                </a:solidFill>
                <a:latin typeface="Arial"/>
              </a:rPr>
              <a:t>📅 Терміни подачі документів:</a:t>
            </a:r>
            <a:r>
              <a:rPr sz="2000">
                <a:solidFill>
                  <a:srgbClr val="2C3E50"/>
                </a:solidFill>
                <a:latin typeface="Arial"/>
              </a:rPr>
              <a:t> На осінній семестр прийом триває зазвичай до квітня-травня, на весняний семестр — до жовтня-листопада. Стежте за точними датами на сайті!</a:t>
            </a:r>
          </a:p>
          <a:p>
            <a:pPr>
              <a:spcAft>
                <a:spcPts val="2400"/>
              </a:spcAft>
            </a:pPr>
            <a:r>
              <a:rPr b="1" sz="2000">
                <a:solidFill>
                  <a:srgbClr val="0A2240"/>
                </a:solidFill>
                <a:latin typeface="Arial"/>
              </a:rPr>
              <a:t>🗣️ Мовний поріг:</a:t>
            </a:r>
            <a:r>
              <a:rPr sz="2000">
                <a:solidFill>
                  <a:srgbClr val="2C3E50"/>
                </a:solidFill>
                <a:latin typeface="Arial"/>
              </a:rPr>
              <a:t> Необхідно мати рівень володіння іноземною мовою (англійською або мовою країни навчання) не нижче B2.</a:t>
            </a:r>
          </a:p>
          <a:p>
            <a:pPr>
              <a:spcAft>
                <a:spcPts val="2400"/>
              </a:spcAft>
            </a:pPr>
            <a:r>
              <a:rPr b="1" sz="2000">
                <a:solidFill>
                  <a:srgbClr val="0A2240"/>
                </a:solidFill>
                <a:latin typeface="Arial"/>
              </a:rPr>
              <a:t>📈 Академічна успішність:</a:t>
            </a:r>
            <a:r>
              <a:rPr sz="2000">
                <a:solidFill>
                  <a:srgbClr val="2C3E50"/>
                </a:solidFill>
                <a:latin typeface="Arial"/>
              </a:rPr>
              <a:t> Високий середній бал та відсутність академічних заборгованостей є важливою перевагою під час конкурсного відбору.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Arial"/>
              </a:defRPr>
            </a:pPr>
            <a:r>
              <a:t>Твоє міжнародне майбутнє починається тут!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  <a:defRPr sz="2000">
                <a:solidFill>
                  <a:srgbClr val="F5F7FA"/>
                </a:solidFill>
                <a:latin typeface="Arial"/>
              </a:defRPr>
            </a:pPr>
            <a:r>
              <a:t>Знайдіть свій шанс на мобільність, гранти та стажування. Завантажуйте путівник та перевіряйте актуальні програми на нашому сайті.</a:t>
            </a:r>
          </a:p>
          <a:p>
            <a:pPr>
              <a:spcAft>
                <a:spcPts val="2000"/>
              </a:spcAft>
            </a:pPr>
            <a:r>
              <a:rPr b="1" sz="2000">
                <a:solidFill>
                  <a:srgbClr val="FFFFFF"/>
                </a:solidFill>
              </a:rPr>
              <a:t>🔗 Офіційна сторінка: </a:t>
            </a:r>
            <a:r>
              <a:rPr sz="2000" u="sng">
                <a:solidFill>
                  <a:srgbClr val="2980B9"/>
                </a:solidFill>
              </a:rPr>
              <a:t>socosvita.kiev.ua/international</a:t>
            </a:r>
          </a:p>
          <a:p>
            <a:r>
              <a:rPr sz="1800">
                <a:solidFill>
                  <a:srgbClr val="F5F7FA"/>
                </a:solidFill>
                <a:latin typeface="Arial"/>
              </a:rPr>
              <a:t>📍 Кабінет міжнародних зв'язків (м. Київ, Кільцева дорога, 3-А)
✉️ Е-пошта: info@socosvita.kiev.ua (з поміткою «Міжнародна мобільність»)
📞 Телефон: +38 (044) 526-06-64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